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5" r:id="rId22"/>
    <p:sldId id="276" r:id="rId23"/>
  </p:sldIdLst>
  <p:sldSz cx="18288000" cy="10287000"/>
  <p:notesSz cx="6858000" cy="9144000"/>
  <p:embeddedFontLst>
    <p:embeddedFont>
      <p:font typeface="Open Sans 1" panose="020B0604020202020204" charset="0"/>
      <p:regular r:id="rId24"/>
    </p:embeddedFont>
    <p:embeddedFont>
      <p:font typeface="Open Sans 1 Bold" panose="020B0604020202020204" charset="0"/>
      <p:regular r:id="rId25"/>
    </p:embeddedFont>
    <p:embeddedFont>
      <p:font typeface="Open Sans 2" panose="020B0604020202020204" charset="0"/>
      <p:regular r:id="rId26"/>
    </p:embeddedFont>
    <p:embeddedFont>
      <p:font typeface="Open Sans 2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964B5F-92C3-4BDA-98F2-2A99768837F2}" v="424" dt="2024-06-04T12:32:30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985644" y="1952757"/>
            <a:ext cx="6268027" cy="2385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32688">
              <a:lnSpc>
                <a:spcPts val="6170"/>
              </a:lnSpc>
              <a:spcAft>
                <a:spcPts val="600"/>
              </a:spcAft>
            </a:pPr>
            <a:r>
              <a:rPr lang="en-US" sz="5609" kern="1200">
                <a:solidFill>
                  <a:srgbClr val="000000"/>
                </a:solidFill>
                <a:latin typeface="Open Sans 1 Bold"/>
                <a:ea typeface="+mn-ea"/>
                <a:cs typeface="+mn-cs"/>
              </a:rPr>
              <a:t>Improving Claims Process with Data Science</a:t>
            </a:r>
            <a:endParaRPr lang="en-US" sz="5499">
              <a:solidFill>
                <a:srgbClr val="000000"/>
              </a:solidFill>
              <a:latin typeface="Open Sans 1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85644" y="4891902"/>
            <a:ext cx="6268027" cy="10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932688">
              <a:lnSpc>
                <a:spcPts val="2292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37" kern="1200">
                <a:solidFill>
                  <a:srgbClr val="000000"/>
                </a:solidFill>
                <a:latin typeface="Open Sans 1"/>
                <a:ea typeface="+mn-ea"/>
                <a:cs typeface="+mn-cs"/>
              </a:rPr>
              <a:t>A Data-Driven Approach to</a:t>
            </a:r>
          </a:p>
          <a:p>
            <a:pPr defTabSz="932688">
              <a:lnSpc>
                <a:spcPts val="2292"/>
              </a:lnSpc>
              <a:spcBef>
                <a:spcPct val="0"/>
              </a:spcBef>
              <a:spcAft>
                <a:spcPts val="600"/>
              </a:spcAft>
            </a:pPr>
            <a:endParaRPr lang="en-US" sz="1637" kern="1200">
              <a:solidFill>
                <a:srgbClr val="000000"/>
              </a:solidFill>
              <a:latin typeface="Open Sans 1"/>
              <a:ea typeface="+mn-ea"/>
              <a:cs typeface="+mn-cs"/>
            </a:endParaRPr>
          </a:p>
          <a:p>
            <a:pPr defTabSz="932688">
              <a:lnSpc>
                <a:spcPts val="2292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37" kern="1200">
                <a:solidFill>
                  <a:srgbClr val="000000"/>
                </a:solidFill>
                <a:latin typeface="Open Sans 1"/>
                <a:ea typeface="+mn-ea"/>
                <a:cs typeface="+mn-cs"/>
              </a:rPr>
              <a:t>Enhance Cost Estimation and Complex Claim Identification</a:t>
            </a:r>
            <a:endParaRPr lang="en-US" sz="1605">
              <a:solidFill>
                <a:srgbClr val="000000"/>
              </a:solidFill>
              <a:latin typeface="Open Sans 1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069642" y="1868882"/>
            <a:ext cx="7253157" cy="3928793"/>
          </a:xfrm>
          <a:custGeom>
            <a:avLst/>
            <a:gdLst/>
            <a:ahLst/>
            <a:cxnLst/>
            <a:rect l="l" t="t" r="r" b="b"/>
            <a:pathLst>
              <a:path w="7076137" h="3832907">
                <a:moveTo>
                  <a:pt x="0" y="0"/>
                </a:moveTo>
                <a:lnTo>
                  <a:pt x="7076136" y="0"/>
                </a:lnTo>
                <a:lnTo>
                  <a:pt x="7076136" y="3832908"/>
                </a:lnTo>
                <a:lnTo>
                  <a:pt x="0" y="3832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5200" y="8011963"/>
            <a:ext cx="6446818" cy="406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932688">
              <a:lnSpc>
                <a:spcPts val="3426"/>
              </a:lnSpc>
              <a:spcAft>
                <a:spcPts val="600"/>
              </a:spcAft>
            </a:pPr>
            <a:r>
              <a:rPr lang="en-US" sz="2448" kern="1200">
                <a:solidFill>
                  <a:srgbClr val="000000"/>
                </a:solidFill>
                <a:latin typeface="Open Sans 1 Bold"/>
                <a:ea typeface="+mn-ea"/>
                <a:cs typeface="+mn-cs"/>
              </a:rPr>
              <a:t>Satya Vivek Pabolu, Senior Data Scientist </a:t>
            </a:r>
            <a:endParaRPr lang="en-US" sz="2400">
              <a:solidFill>
                <a:srgbClr val="000000"/>
              </a:solidFill>
              <a:latin typeface="Open Sans 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05309" y="1036611"/>
            <a:ext cx="8330701" cy="8213779"/>
          </a:xfrm>
          <a:custGeom>
            <a:avLst/>
            <a:gdLst/>
            <a:ahLst/>
            <a:cxnLst/>
            <a:rect l="l" t="t" r="r" b="b"/>
            <a:pathLst>
              <a:path w="8330701" h="8213779">
                <a:moveTo>
                  <a:pt x="0" y="0"/>
                </a:moveTo>
                <a:lnTo>
                  <a:pt x="8330701" y="0"/>
                </a:lnTo>
                <a:lnTo>
                  <a:pt x="8330701" y="8213778"/>
                </a:lnTo>
                <a:lnTo>
                  <a:pt x="0" y="8213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643" y="1585738"/>
            <a:ext cx="968198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Overview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81446" y="3479368"/>
            <a:ext cx="6458610" cy="5902887"/>
            <a:chOff x="0" y="0"/>
            <a:chExt cx="8611480" cy="787051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11480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Objective: Predict the ultimate incurred claim cost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9761"/>
              <a:ext cx="8513804" cy="6040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2 Bold"/>
                </a:rPr>
                <a:t>Approach: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 2"/>
                </a:rPr>
                <a:t>Tested with various Learning algorithms (eg., Linear Regression, Decision Tree, Fastai, Random Forest, and Boosting)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 2"/>
                </a:rPr>
                <a:t>The Fastai and Random Forest Regressor performed much better.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 2"/>
                </a:rPr>
                <a:t>Trained and Tested on historical data to learn patterns.</a:t>
              </a: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2 Bold"/>
                </a:rPr>
                <a:t>Visual Insight: </a:t>
              </a:r>
              <a:r>
                <a:rPr lang="en-US" sz="2400">
                  <a:solidFill>
                    <a:srgbClr val="000000"/>
                  </a:solidFill>
                  <a:latin typeface="Open Sans 2"/>
                </a:rPr>
                <a:t>Graph showing actual vs. predicted costs.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989" y="588609"/>
            <a:ext cx="7928524" cy="309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Model Performance </a:t>
            </a:r>
            <a:r>
              <a:rPr lang="en-US" sz="6300">
                <a:solidFill>
                  <a:srgbClr val="000000"/>
                </a:solidFill>
                <a:latin typeface="Open Sans 2"/>
              </a:rPr>
              <a:t>A technical explanation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7989" y="4099562"/>
            <a:ext cx="6542307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Evaluation Metrics: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Mean Absolute Error (MAE)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Mean Squared Error (MSE)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Coefficient of Determination (R²)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Results: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Achieved lower error rates, indicating more accurate estimates.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Visual Insight: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Bar chart comparing model performance metrics.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72399" y="3509660"/>
            <a:ext cx="10471754" cy="3267681"/>
            <a:chOff x="0" y="0"/>
            <a:chExt cx="13962339" cy="4356908"/>
          </a:xfrm>
        </p:grpSpPr>
        <p:sp>
          <p:nvSpPr>
            <p:cNvPr id="5" name="Freeform 5"/>
            <p:cNvSpPr/>
            <p:nvPr/>
          </p:nvSpPr>
          <p:spPr>
            <a:xfrm>
              <a:off x="237447" y="1548506"/>
              <a:ext cx="13724892" cy="2808402"/>
            </a:xfrm>
            <a:custGeom>
              <a:avLst/>
              <a:gdLst/>
              <a:ahLst/>
              <a:cxnLst/>
              <a:rect l="l" t="t" r="r" b="b"/>
              <a:pathLst>
                <a:path w="13724892" h="2808402">
                  <a:moveTo>
                    <a:pt x="0" y="0"/>
                  </a:moveTo>
                  <a:lnTo>
                    <a:pt x="13724892" y="0"/>
                  </a:lnTo>
                  <a:lnTo>
                    <a:pt x="13724892" y="2808402"/>
                  </a:lnTo>
                  <a:lnTo>
                    <a:pt x="0" y="2808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8037" r="-2364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3445583" cy="1200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Machine Learning Models performance against the preprocessed data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46997" y="2020646"/>
            <a:ext cx="10541003" cy="6245709"/>
          </a:xfrm>
          <a:custGeom>
            <a:avLst/>
            <a:gdLst/>
            <a:ahLst/>
            <a:cxnLst/>
            <a:rect l="l" t="t" r="r" b="b"/>
            <a:pathLst>
              <a:path w="10541003" h="6245709">
                <a:moveTo>
                  <a:pt x="0" y="0"/>
                </a:moveTo>
                <a:lnTo>
                  <a:pt x="10541003" y="0"/>
                </a:lnTo>
                <a:lnTo>
                  <a:pt x="10541003" y="6245708"/>
                </a:lnTo>
                <a:lnTo>
                  <a:pt x="0" y="6245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8539" y="859697"/>
            <a:ext cx="968198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So what’s important...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48539" y="3125507"/>
            <a:ext cx="7239446" cy="4035987"/>
            <a:chOff x="0" y="0"/>
            <a:chExt cx="9652595" cy="5381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965259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Feature Importance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9361"/>
              <a:ext cx="9543110" cy="4211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2 Bold"/>
                </a:rPr>
                <a:t>Key Drivers:</a:t>
              </a:r>
            </a:p>
            <a:p>
              <a:pPr marL="518160" lvl="1" indent="-259080" algn="l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Open Sans 2"/>
                </a:rPr>
                <a:t>Initial Incurred Claim costs, Weekly wages, Claim Numbers, age, and time between accident and report.</a:t>
              </a:r>
            </a:p>
            <a:p>
              <a:pPr algn="l">
                <a:lnSpc>
                  <a:spcPts val="3600"/>
                </a:lnSpc>
              </a:pPr>
              <a:endParaRPr lang="en-US" sz="2400">
                <a:solidFill>
                  <a:srgbClr val="000000"/>
                </a:solidFill>
                <a:latin typeface="Open Sans 2"/>
              </a:endParaRPr>
            </a:p>
            <a:p>
              <a:pPr algn="l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2 Bold"/>
                </a:rPr>
                <a:t>Visual Insight: </a:t>
              </a:r>
              <a:r>
                <a:rPr lang="en-US" sz="2400">
                  <a:solidFill>
                    <a:srgbClr val="000000"/>
                  </a:solidFill>
                  <a:latin typeface="Open Sans 2"/>
                </a:rPr>
                <a:t>Bar chart of feature importances from the model.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2148109"/>
            <a:ext cx="6237312" cy="5663024"/>
            <a:chOff x="0" y="0"/>
            <a:chExt cx="8316417" cy="75506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518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The Complex Claims Detection 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80811"/>
              <a:ext cx="8316417" cy="206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Early detection of complex claims using AI and Machine Learning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7108DA5-22EE-7270-12CC-16A3775A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12958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89166" y="2100384"/>
            <a:ext cx="7306609" cy="6086233"/>
          </a:xfrm>
          <a:custGeom>
            <a:avLst/>
            <a:gdLst/>
            <a:ahLst/>
            <a:cxnLst/>
            <a:rect l="l" t="t" r="r" b="b"/>
            <a:pathLst>
              <a:path w="7306609" h="6086233">
                <a:moveTo>
                  <a:pt x="0" y="0"/>
                </a:moveTo>
                <a:lnTo>
                  <a:pt x="7306609" y="0"/>
                </a:lnTo>
                <a:lnTo>
                  <a:pt x="7306609" y="6086232"/>
                </a:lnTo>
                <a:lnTo>
                  <a:pt x="0" y="608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643" y="1585738"/>
            <a:ext cx="968198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6999" y="4025265"/>
            <a:ext cx="8227269" cy="546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Objective: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Identify complex claims early for better handling.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Definition: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Complex claims identified as those above the 75th percentile in cost.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Approach: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Used Logistic Regression for classification.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Defined "complex" based on cost threshold.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Visual Insight: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Pie chart showing the proportion of complex vs. non-complex claims.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19643" y="547513"/>
            <a:ext cx="8035516" cy="309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Model Performance </a:t>
            </a:r>
            <a:r>
              <a:rPr lang="en-US" sz="6300">
                <a:solidFill>
                  <a:srgbClr val="000000"/>
                </a:solidFill>
                <a:latin typeface="Open Sans 2"/>
              </a:rPr>
              <a:t>A technical explanation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1040" y="4168056"/>
            <a:ext cx="6880162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Evaluation Metrics: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Classification report (precision, recall, F1-score)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ROC AUC Score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Results: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High accuracy and reliable detection of complex claims.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Visual Insight: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ROC curve showing model performance.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83CFF-A365-2223-E475-F6DD9901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926" y="6677412"/>
            <a:ext cx="8073338" cy="2492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AADF4-B463-B13E-A96C-6C95DDF7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8520" y="1271844"/>
            <a:ext cx="805815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38088" y="2909628"/>
            <a:ext cx="9525273" cy="5357966"/>
          </a:xfrm>
          <a:custGeom>
            <a:avLst/>
            <a:gdLst/>
            <a:ahLst/>
            <a:cxnLst/>
            <a:rect l="l" t="t" r="r" b="b"/>
            <a:pathLst>
              <a:path w="9525273" h="5357966">
                <a:moveTo>
                  <a:pt x="0" y="0"/>
                </a:moveTo>
                <a:lnTo>
                  <a:pt x="9525273" y="0"/>
                </a:lnTo>
                <a:lnTo>
                  <a:pt x="9525273" y="5357967"/>
                </a:lnTo>
                <a:lnTo>
                  <a:pt x="0" y="535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643" y="1066625"/>
            <a:ext cx="7518444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So what is the Business Impact?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23127"/>
            <a:ext cx="6349483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Benefits: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Accurate Reserves: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Better cost estimates lead to more precise financial planning.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Efficient Claim Handling: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Early detection of complex claims ensures experienced handlers manage them.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Visual Insight: </a:t>
            </a:r>
            <a:r>
              <a:rPr lang="en-US" sz="2400">
                <a:solidFill>
                  <a:srgbClr val="000000"/>
                </a:solidFill>
                <a:latin typeface="Open Sans 2"/>
              </a:rPr>
              <a:t>Infographic summarizing key benefits.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4129309"/>
            <a:ext cx="6237312" cy="1700624"/>
            <a:chOff x="0" y="0"/>
            <a:chExt cx="8316417" cy="22674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Next steps?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611"/>
              <a:ext cx="831641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Implement and Improve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F956BB-A35E-23DB-C113-AAEB7DBB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0" y="1200151"/>
            <a:ext cx="10086974" cy="755808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78223" y="2475779"/>
            <a:ext cx="8011176" cy="5335443"/>
          </a:xfrm>
          <a:custGeom>
            <a:avLst/>
            <a:gdLst/>
            <a:ahLst/>
            <a:cxnLst/>
            <a:rect l="l" t="t" r="r" b="b"/>
            <a:pathLst>
              <a:path w="8011176" h="5335443">
                <a:moveTo>
                  <a:pt x="0" y="0"/>
                </a:moveTo>
                <a:lnTo>
                  <a:pt x="8011176" y="0"/>
                </a:lnTo>
                <a:lnTo>
                  <a:pt x="8011176" y="5335442"/>
                </a:lnTo>
                <a:lnTo>
                  <a:pt x="0" y="5335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643" y="1066625"/>
            <a:ext cx="9681980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Exploring Ideas Out Loud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53865"/>
            <a:ext cx="8227269" cy="500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Implementation: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Integrate models into the claims process.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Build a Dashboard for Business Insights.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Bring in the Cloud to Streamline the process.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Train claims handlers on using the new system.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Open Sans 2 Bold"/>
              </a:rPr>
              <a:t>Continuous Improvement: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Regularly update models with new data.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Introduce Generative AI (GenAI)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Monitor performance and adjust as needed.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Open Sans 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75F08C4-A614-64F1-0F4E-AC3040EF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725" y="2754673"/>
            <a:ext cx="7942073" cy="477765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65200" y="3714550"/>
            <a:ext cx="7942074" cy="2857897"/>
            <a:chOff x="0" y="0"/>
            <a:chExt cx="8316417" cy="2992601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1161288">
                <a:lnSpc>
                  <a:spcPts val="9752"/>
                </a:lnSpc>
                <a:spcAft>
                  <a:spcPts val="600"/>
                </a:spcAft>
              </a:pPr>
              <a:r>
                <a:rPr lang="en-US" sz="8065" kern="1200">
                  <a:solidFill>
                    <a:srgbClr val="000000"/>
                  </a:solidFill>
                  <a:latin typeface="Open Sans 2 Bold"/>
                  <a:ea typeface="+mn-ea"/>
                  <a:cs typeface="+mn-cs"/>
                </a:rPr>
                <a:t>Demo</a:t>
              </a:r>
              <a:endParaRPr lang="en-US" sz="6399">
                <a:solidFill>
                  <a:srgbClr val="000000"/>
                </a:solidFill>
                <a:latin typeface="Open Sans 2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611"/>
              <a:ext cx="8316417" cy="1397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1161288">
                <a:lnSpc>
                  <a:spcPts val="5283"/>
                </a:lnSpc>
                <a:spcAft>
                  <a:spcPts val="600"/>
                </a:spcAft>
              </a:pPr>
              <a:r>
                <a:rPr lang="en-US" sz="4064" kern="1200">
                  <a:solidFill>
                    <a:srgbClr val="000000"/>
                  </a:solidFill>
                  <a:latin typeface="Open Sans 2 Bold"/>
                  <a:ea typeface="+mn-ea"/>
                  <a:cs typeface="+mn-cs"/>
                </a:rPr>
                <a:t>A Generative AI flavor to the data</a:t>
              </a:r>
              <a:endParaRPr lang="en-US" sz="3200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Modern Geo Semicircle Line"/>
          <p:cNvSpPr/>
          <p:nvPr/>
        </p:nvSpPr>
        <p:spPr>
          <a:xfrm rot="10800000">
            <a:off x="-3223" y="8743950"/>
            <a:ext cx="3086100" cy="1543050"/>
          </a:xfrm>
          <a:custGeom>
            <a:avLst/>
            <a:gdLst/>
            <a:ahLst/>
            <a:cxnLst/>
            <a:rect l="l" t="t" r="r" b="b"/>
            <a:pathLst>
              <a:path w="3086100" h="1543050">
                <a:moveTo>
                  <a:pt x="0" y="0"/>
                </a:moveTo>
                <a:lnTo>
                  <a:pt x="3086100" y="0"/>
                </a:lnTo>
                <a:lnTo>
                  <a:pt x="3086100" y="1543050"/>
                </a:lnTo>
                <a:lnTo>
                  <a:pt x="0" y="1543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94031" y="2366"/>
            <a:ext cx="6595014" cy="10282268"/>
          </a:xfrm>
          <a:custGeom>
            <a:avLst/>
            <a:gdLst/>
            <a:ahLst/>
            <a:cxnLst/>
            <a:rect l="l" t="t" r="r" b="b"/>
            <a:pathLst>
              <a:path w="8114960" h="11327990">
                <a:moveTo>
                  <a:pt x="0" y="0"/>
                </a:moveTo>
                <a:lnTo>
                  <a:pt x="8114960" y="0"/>
                </a:lnTo>
                <a:lnTo>
                  <a:pt x="8114960" y="11327990"/>
                </a:lnTo>
                <a:lnTo>
                  <a:pt x="0" y="11327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19332" y="1040860"/>
            <a:ext cx="6092979" cy="8229600"/>
          </a:xfrm>
          <a:custGeom>
            <a:avLst/>
            <a:gdLst/>
            <a:ahLst/>
            <a:cxnLst/>
            <a:rect l="l" t="t" r="r" b="b"/>
            <a:pathLst>
              <a:path w="6092979" h="8229600">
                <a:moveTo>
                  <a:pt x="0" y="0"/>
                </a:moveTo>
                <a:lnTo>
                  <a:pt x="6092979" y="0"/>
                </a:lnTo>
                <a:lnTo>
                  <a:pt x="60929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2272" r="-9430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09675"/>
            <a:ext cx="8992881" cy="10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60"/>
              </a:lnSpc>
            </a:pPr>
            <a:r>
              <a:rPr lang="en-US" sz="8000">
                <a:solidFill>
                  <a:srgbClr val="000000"/>
                </a:solidFill>
                <a:latin typeface="Open Sans 2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32651"/>
            <a:ext cx="6102520" cy="575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Introduction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What is the problem?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Data Overview: Any historical data?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Data Exploration: Let’s dive into exploring the data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Data Preparation: Prepare data to address business needs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Cost Estimation Model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Overview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Model Performance: A technical explanation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Feature Importance: So what’s important...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Complex Claims Detection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Overview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Model Performance: A technical explanation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Business Impact: So what is the business impact?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Next Steps... Exploring Ideas Out Loud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Conclusion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777240" lvl="2" indent="-259080" algn="l">
              <a:lnSpc>
                <a:spcPts val="2520"/>
              </a:lnSpc>
              <a:buFont typeface="Arial"/>
              <a:buChar char="⚬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Summary</a:t>
            </a:r>
            <a:endParaRPr lang="en-US" sz="180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latin typeface="Open Sans 2"/>
              </a:rPr>
              <a:t>End</a:t>
            </a:r>
            <a:endParaRPr lang="en-US" sz="180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4129309"/>
            <a:ext cx="6237312" cy="1700624"/>
            <a:chOff x="0" y="0"/>
            <a:chExt cx="8316417" cy="22674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Conclusion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611"/>
              <a:ext cx="831641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A Retro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1D0686-2487-6870-BCC2-20B0CCB71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862013"/>
            <a:ext cx="10587037" cy="822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0011" y="2170218"/>
            <a:ext cx="8829346" cy="5946564"/>
          </a:xfrm>
          <a:custGeom>
            <a:avLst/>
            <a:gdLst/>
            <a:ahLst/>
            <a:cxnLst/>
            <a:rect l="l" t="t" r="r" b="b"/>
            <a:pathLst>
              <a:path w="8829346" h="5946564">
                <a:moveTo>
                  <a:pt x="0" y="0"/>
                </a:moveTo>
                <a:lnTo>
                  <a:pt x="8829346" y="0"/>
                </a:lnTo>
                <a:lnTo>
                  <a:pt x="8829346" y="5946564"/>
                </a:lnTo>
                <a:lnTo>
                  <a:pt x="0" y="594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58" r="-116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19643" y="1585738"/>
            <a:ext cx="968198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18052"/>
            <a:ext cx="5405300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Data-driven models can significantly improve claims process efficiency.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2"/>
              </a:rPr>
              <a:t>Accurate cost estimates and early detection of complex claims provide substantial business value.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4129309"/>
            <a:ext cx="6237312" cy="1700624"/>
            <a:chOff x="0" y="0"/>
            <a:chExt cx="8316417" cy="22674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Thank you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4611"/>
              <a:ext cx="8316417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Any QnA?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8E7D4E-153A-7BD9-5AC2-F48C5452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813" y="1028700"/>
            <a:ext cx="8229600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7682905" y="-949990"/>
            <a:ext cx="17601622" cy="3957381"/>
          </a:xfrm>
          <a:custGeom>
            <a:avLst/>
            <a:gdLst/>
            <a:ahLst/>
            <a:cxnLst/>
            <a:rect l="l" t="t" r="r" b="b"/>
            <a:pathLst>
              <a:path w="17601622" h="3957381">
                <a:moveTo>
                  <a:pt x="0" y="3957380"/>
                </a:moveTo>
                <a:lnTo>
                  <a:pt x="17601622" y="3957380"/>
                </a:lnTo>
                <a:lnTo>
                  <a:pt x="17601622" y="0"/>
                </a:lnTo>
                <a:lnTo>
                  <a:pt x="0" y="0"/>
                </a:lnTo>
                <a:lnTo>
                  <a:pt x="0" y="395738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18717" y="698643"/>
            <a:ext cx="8369283" cy="8821220"/>
          </a:xfrm>
          <a:custGeom>
            <a:avLst/>
            <a:gdLst/>
            <a:ahLst/>
            <a:cxnLst/>
            <a:rect l="l" t="t" r="r" b="b"/>
            <a:pathLst>
              <a:path w="8369283" h="8821220">
                <a:moveTo>
                  <a:pt x="0" y="0"/>
                </a:moveTo>
                <a:lnTo>
                  <a:pt x="8369283" y="0"/>
                </a:lnTo>
                <a:lnTo>
                  <a:pt x="8369283" y="8821220"/>
                </a:lnTo>
                <a:lnTo>
                  <a:pt x="0" y="8821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720" r="-10654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467851"/>
            <a:ext cx="7779930" cy="5365692"/>
            <a:chOff x="0" y="0"/>
            <a:chExt cx="10373240" cy="715425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373240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4457"/>
              <a:ext cx="10373240" cy="3579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00"/>
                </a:lnSpc>
              </a:pPr>
              <a:r>
                <a:rPr lang="en-US" sz="3600">
                  <a:solidFill>
                    <a:srgbClr val="000000"/>
                  </a:solidFill>
                  <a:latin typeface="Open Sans 2 Bold"/>
                </a:rPr>
                <a:t>Business owner is keen to understand the opportunities to improve existing claims processes using Data Science methods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971110"/>
              <a:ext cx="10373240" cy="118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Accurate cost estimation for claims.</a:t>
              </a:r>
            </a:p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Early detection of complex claims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61006" y="2849318"/>
            <a:ext cx="8596912" cy="6712997"/>
          </a:xfrm>
          <a:custGeom>
            <a:avLst/>
            <a:gdLst/>
            <a:ahLst/>
            <a:cxnLst/>
            <a:rect l="l" t="t" r="r" b="b"/>
            <a:pathLst>
              <a:path w="5924764" h="4751362">
                <a:moveTo>
                  <a:pt x="0" y="0"/>
                </a:moveTo>
                <a:lnTo>
                  <a:pt x="5924764" y="0"/>
                </a:lnTo>
                <a:lnTo>
                  <a:pt x="5924764" y="4751362"/>
                </a:lnTo>
                <a:lnTo>
                  <a:pt x="0" y="475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152" r="-543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63745"/>
            <a:ext cx="11606024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60"/>
              </a:lnSpc>
            </a:pPr>
            <a:r>
              <a:rPr lang="en-US" sz="8550">
                <a:solidFill>
                  <a:srgbClr val="000000"/>
                </a:solidFill>
                <a:latin typeface="Open Sans 2 Bold"/>
              </a:rPr>
              <a:t>What is the problem?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4375641"/>
            <a:ext cx="6900834" cy="3167575"/>
            <a:chOff x="0" y="-28575"/>
            <a:chExt cx="8191978" cy="4223433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8191978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Business Challenges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1087"/>
              <a:ext cx="8191978" cy="3153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12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 Bold"/>
                </a:rPr>
                <a:t> Inaccurate Cost Estimates: </a:t>
              </a: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Current estimates are inconsistent and frequently revised.</a:t>
              </a:r>
            </a:p>
            <a:p>
              <a:pPr marL="518160" lvl="1" indent="-259080">
                <a:lnSpc>
                  <a:spcPts val="312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 Bold"/>
                </a:rPr>
                <a:t> Complex Claims Identification: </a:t>
              </a: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Early detection and proper triaging of complex claims are difficult.</a:t>
              </a:r>
              <a:endParaRPr lang="en-US" sz="24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4045489"/>
            <a:ext cx="5878448" cy="1868264"/>
            <a:chOff x="0" y="0"/>
            <a:chExt cx="7837930" cy="249101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837930" cy="1460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Open Sans 2 Bold"/>
                </a:rPr>
                <a:t>The Data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59711"/>
              <a:ext cx="7837930" cy="731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pen Sans 2 Bold"/>
                </a:rPr>
                <a:t>Explore and Analyse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9128165-4C6B-50B7-419E-3CEC28E9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9" y="1185864"/>
            <a:ext cx="832961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29725"/>
            <a:ext cx="1858060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8773" y="9386584"/>
            <a:ext cx="7968996" cy="723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Open Sans 2 Bold"/>
              </a:rPr>
              <a:t>Dataset: Easy </a:t>
            </a:r>
            <a:r>
              <a:rPr lang="en-US" sz="2150" dirty="0" err="1">
                <a:solidFill>
                  <a:srgbClr val="000000"/>
                </a:solidFill>
                <a:latin typeface="Open Sans 2 Bold"/>
              </a:rPr>
              <a:t>peasy</a:t>
            </a:r>
            <a:r>
              <a:rPr lang="en-US" sz="2150" dirty="0">
                <a:solidFill>
                  <a:srgbClr val="000000"/>
                </a:solidFill>
                <a:latin typeface="Open Sans 2 Bold"/>
              </a:rPr>
              <a:t> - it's lemon squeezy</a:t>
            </a:r>
          </a:p>
          <a:p>
            <a:pPr marL="0" lvl="0" indent="0" algn="just">
              <a:lnSpc>
                <a:spcPts val="2859"/>
              </a:lnSpc>
              <a:spcBef>
                <a:spcPct val="0"/>
              </a:spcBef>
            </a:pPr>
            <a:r>
              <a:rPr lang="en-US" sz="2150" dirty="0">
                <a:solidFill>
                  <a:srgbClr val="000000"/>
                </a:solidFill>
                <a:latin typeface="Open Sans 2"/>
              </a:rPr>
              <a:t>Historical claims data with 54,000 records.</a:t>
            </a:r>
            <a:endParaRPr lang="en-US" sz="2150" dirty="0">
              <a:solidFill>
                <a:srgbClr val="000000"/>
              </a:solidFill>
              <a:latin typeface="Open Sans 2"/>
              <a:ea typeface="Open Sans 2"/>
              <a:cs typeface="Open Sans 2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92151" y="1936197"/>
            <a:ext cx="8083657" cy="5056222"/>
            <a:chOff x="0" y="0"/>
            <a:chExt cx="10778209" cy="674162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0778209" cy="2921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40"/>
                </a:lnSpc>
              </a:pPr>
              <a:r>
                <a:rPr lang="en-US" sz="7200">
                  <a:solidFill>
                    <a:srgbClr val="000000"/>
                  </a:solidFill>
                  <a:latin typeface="Open Sans 2 Bold"/>
                </a:rPr>
                <a:t>Any historical data?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17459"/>
              <a:ext cx="10778209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Open Sans 2 Bold"/>
                </a:rPr>
                <a:t>Key Field Categories: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656869"/>
              <a:ext cx="10778209" cy="2084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345" lvl="1" indent="-236855">
                <a:lnSpc>
                  <a:spcPts val="3079"/>
                </a:lnSpc>
                <a:buAutoNum type="arabicPeriod"/>
              </a:pPr>
              <a:r>
                <a:rPr lang="en-US" sz="2150" dirty="0">
                  <a:solidFill>
                    <a:srgbClr val="000000"/>
                  </a:solidFill>
                  <a:latin typeface="Open Sans 2"/>
                </a:rPr>
                <a:t> Claim details (e.g., accident date, report date)</a:t>
              </a:r>
              <a:endParaRPr lang="en-US" sz="2150" dirty="0"/>
            </a:p>
            <a:p>
              <a:pPr marL="474345" lvl="1" indent="-236855">
                <a:lnSpc>
                  <a:spcPts val="3079"/>
                </a:lnSpc>
                <a:buAutoNum type="arabicPeriod"/>
              </a:pPr>
              <a:r>
                <a:rPr lang="en-US" sz="2150" dirty="0">
                  <a:solidFill>
                    <a:srgbClr val="000000"/>
                  </a:solidFill>
                  <a:latin typeface="Open Sans 2"/>
                </a:rPr>
                <a:t> Worker demographics (e.g., age, gender)</a:t>
              </a:r>
              <a:endParaRPr lang="en-US" sz="215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474345" lvl="1" indent="-236855">
                <a:lnSpc>
                  <a:spcPts val="3079"/>
                </a:lnSpc>
                <a:buAutoNum type="arabicPeriod"/>
              </a:pPr>
              <a:r>
                <a:rPr lang="en-US" sz="2150" dirty="0">
                  <a:solidFill>
                    <a:srgbClr val="000000"/>
                  </a:solidFill>
                  <a:latin typeface="Open Sans 2"/>
                </a:rPr>
                <a:t> Employment details (e.g., weekly wages, work hours)</a:t>
              </a:r>
              <a:endParaRPr lang="en-US" sz="215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474345" lvl="1" indent="-236855">
                <a:lnSpc>
                  <a:spcPts val="3079"/>
                </a:lnSpc>
                <a:buAutoNum type="arabicPeriod"/>
              </a:pPr>
              <a:r>
                <a:rPr lang="en-US" sz="2150" dirty="0">
                  <a:solidFill>
                    <a:srgbClr val="000000"/>
                  </a:solidFill>
                  <a:latin typeface="Open Sans 2"/>
                </a:rPr>
                <a:t> Claim costs (initial and ultimate)</a:t>
              </a:r>
              <a:endParaRPr lang="en-US" sz="215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93139" y="1130069"/>
            <a:ext cx="8218729" cy="8026863"/>
            <a:chOff x="0" y="0"/>
            <a:chExt cx="10958305" cy="10702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58305" cy="8182803"/>
            </a:xfrm>
            <a:custGeom>
              <a:avLst/>
              <a:gdLst/>
              <a:ahLst/>
              <a:cxnLst/>
              <a:rect l="l" t="t" r="r" b="b"/>
              <a:pathLst>
                <a:path w="10958305" h="8182803">
                  <a:moveTo>
                    <a:pt x="0" y="0"/>
                  </a:moveTo>
                  <a:lnTo>
                    <a:pt x="10958305" y="0"/>
                  </a:lnTo>
                  <a:lnTo>
                    <a:pt x="10958305" y="8182803"/>
                  </a:lnTo>
                  <a:lnTo>
                    <a:pt x="0" y="81828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40947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5013349" y="8173278"/>
              <a:ext cx="5944956" cy="2529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 Bold"/>
                </a:rPr>
                <a:t>Usability</a:t>
              </a:r>
            </a:p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"/>
                </a:rPr>
                <a:t>9.71</a:t>
              </a:r>
            </a:p>
            <a:p>
              <a:pPr algn="r">
                <a:lnSpc>
                  <a:spcPts val="1560"/>
                </a:lnSpc>
              </a:pPr>
              <a:endParaRPr lang="en-US" sz="1200">
                <a:solidFill>
                  <a:srgbClr val="000000"/>
                </a:solidFill>
                <a:latin typeface="Open Sans 2"/>
              </a:endParaRPr>
            </a:p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 Bold"/>
                </a:rPr>
                <a:t>License</a:t>
              </a:r>
            </a:p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"/>
                </a:rPr>
                <a:t>CC0: Public Domain</a:t>
              </a:r>
            </a:p>
            <a:p>
              <a:pPr algn="r">
                <a:lnSpc>
                  <a:spcPts val="1560"/>
                </a:lnSpc>
              </a:pPr>
              <a:endParaRPr lang="en-US" sz="1200">
                <a:solidFill>
                  <a:srgbClr val="000000"/>
                </a:solidFill>
                <a:latin typeface="Open Sans 2"/>
              </a:endParaRPr>
            </a:p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 Bold"/>
                </a:rPr>
                <a:t>Expected update frequency</a:t>
              </a:r>
            </a:p>
            <a:p>
              <a:pPr algn="r">
                <a:lnSpc>
                  <a:spcPts val="1560"/>
                </a:lnSpc>
              </a:pPr>
              <a:r>
                <a:rPr lang="en-US" sz="1200">
                  <a:solidFill>
                    <a:srgbClr val="000000"/>
                  </a:solidFill>
                  <a:latin typeface="Open Sans 2"/>
                </a:rPr>
                <a:t>Never</a:t>
              </a:r>
            </a:p>
            <a:p>
              <a:pPr algn="r">
                <a:lnSpc>
                  <a:spcPts val="1560"/>
                </a:lnSpc>
              </a:pPr>
              <a:endParaRPr lang="en-US" sz="1200">
                <a:solidFill>
                  <a:srgbClr val="000000"/>
                </a:solidFill>
                <a:latin typeface="Open Sans 2"/>
              </a:endParaRPr>
            </a:p>
            <a:p>
              <a:pPr algn="r">
                <a:lnSpc>
                  <a:spcPts val="1560"/>
                </a:lnSpc>
                <a:spcBef>
                  <a:spcPct val="0"/>
                </a:spcBef>
              </a:pPr>
              <a:endParaRPr lang="en-US" sz="1200">
                <a:solidFill>
                  <a:srgbClr val="000000"/>
                </a:solidFill>
                <a:latin typeface="Open Sans 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4632" y="1470281"/>
            <a:ext cx="10303368" cy="7429752"/>
            <a:chOff x="0" y="0"/>
            <a:chExt cx="13737824" cy="9906336"/>
          </a:xfrm>
        </p:grpSpPr>
        <p:sp>
          <p:nvSpPr>
            <p:cNvPr id="3" name="TextBox 3"/>
            <p:cNvSpPr txBox="1"/>
            <p:nvPr/>
          </p:nvSpPr>
          <p:spPr>
            <a:xfrm>
              <a:off x="292241" y="-28575"/>
              <a:ext cx="13445583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Data Distribution against Ultimate Incurred Claim Cost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68952"/>
              <a:ext cx="13601720" cy="9037384"/>
            </a:xfrm>
            <a:custGeom>
              <a:avLst/>
              <a:gdLst/>
              <a:ahLst/>
              <a:cxnLst/>
              <a:rect l="l" t="t" r="r" b="b"/>
              <a:pathLst>
                <a:path w="13601720" h="9037384">
                  <a:moveTo>
                    <a:pt x="0" y="0"/>
                  </a:moveTo>
                  <a:lnTo>
                    <a:pt x="13601720" y="0"/>
                  </a:lnTo>
                  <a:lnTo>
                    <a:pt x="13601720" y="9037384"/>
                  </a:lnTo>
                  <a:lnTo>
                    <a:pt x="0" y="90373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19643" y="547513"/>
            <a:ext cx="5654511" cy="309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300">
                <a:solidFill>
                  <a:srgbClr val="000000"/>
                </a:solidFill>
                <a:latin typeface="Open Sans 2 Bold"/>
              </a:rPr>
              <a:t>Let’s dive into exploring the data.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28700" y="4226951"/>
            <a:ext cx="6266826" cy="5072531"/>
            <a:chOff x="0" y="-57150"/>
            <a:chExt cx="8355768" cy="6763375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355768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Dataset: Historical claims data with 54,000 records.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29761"/>
              <a:ext cx="8260992" cy="4876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Open Sans 2 Bold"/>
                </a:rPr>
                <a:t>Key Fields:</a:t>
              </a:r>
            </a:p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Claim details (e.g., accident date, report date)</a:t>
              </a:r>
              <a:endParaRPr lang="en-US" sz="24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Worker demographics (e.g., age, gender)</a:t>
              </a:r>
              <a:endParaRPr lang="en-US" sz="24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Employment details (e.g., weekly wages, work hours)</a:t>
              </a:r>
              <a:endParaRPr lang="en-US" sz="24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518160" lvl="1" indent="-259080">
                <a:lnSpc>
                  <a:spcPts val="3600"/>
                </a:lnSpc>
                <a:buAutoNum type="arabicPeriod"/>
              </a:pPr>
              <a:r>
                <a:rPr lang="en-US" sz="2400" dirty="0">
                  <a:solidFill>
                    <a:srgbClr val="000000"/>
                  </a:solidFill>
                  <a:latin typeface="Open Sans 2"/>
                </a:rPr>
                <a:t> Claim costs (initial and ultimate)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9035" y="155314"/>
            <a:ext cx="9681980" cy="2053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6000" dirty="0">
                <a:solidFill>
                  <a:srgbClr val="000000"/>
                </a:solidFill>
                <a:latin typeface="Open Sans 2 Bold"/>
              </a:rPr>
              <a:t>Prepare data to address business needs</a:t>
            </a:r>
            <a:endParaRPr lang="en-US" sz="6000" dirty="0">
              <a:solidFill>
                <a:srgbClr val="000000"/>
              </a:solidFill>
              <a:latin typeface="Open Sans 2 Bold"/>
              <a:ea typeface="Open Sans 2 Bold"/>
              <a:cs typeface="Open Sans 2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73185" y="2270499"/>
            <a:ext cx="8321657" cy="7548541"/>
            <a:chOff x="0" y="-57150"/>
            <a:chExt cx="11095543" cy="100647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1095543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Steps Taken: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39847"/>
              <a:ext cx="9672234" cy="91677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Open Sans 2 Bold"/>
                </a:rPr>
                <a:t>Missing Values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: Filled using the mean of surrounding values.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Open Sans 2 Bold"/>
                </a:rPr>
                <a:t>Date Conversion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: 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1036320" lvl="2" indent="-345440">
                <a:lnSpc>
                  <a:spcPts val="3600"/>
                </a:lnSpc>
                <a:buFont typeface="Arial"/>
                <a:buChar char="⚬"/>
              </a:pP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Converted accident and report dates to </a:t>
              </a:r>
              <a:r>
                <a:rPr lang="en-US" sz="2000" err="1">
                  <a:solidFill>
                    <a:srgbClr val="000000"/>
                  </a:solidFill>
                  <a:latin typeface="Open Sans 2"/>
                </a:rPr>
                <a:t>DateTime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 format. 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1036320" lvl="2" indent="-345440">
                <a:lnSpc>
                  <a:spcPts val="3600"/>
                </a:lnSpc>
                <a:buFont typeface="Arial"/>
                <a:buChar char="⚬"/>
              </a:pP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Identified and updated the Claim Numbers. It's a unique value so will not be included in prediction.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Open Sans 2 Bold"/>
                </a:rPr>
                <a:t>Feature Engineering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: 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975360" lvl="2" indent="-259080" algn="l">
                <a:lnSpc>
                  <a:spcPts val="3600"/>
                </a:lnSpc>
                <a:buFont typeface="Arial"/>
                <a:buChar char="⚬"/>
              </a:pP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Calculated days between accident and report.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975360" lvl="2" indent="-259080">
                <a:lnSpc>
                  <a:spcPts val="3600"/>
                </a:lnSpc>
                <a:buFont typeface="Arial"/>
                <a:buChar char="⚬"/>
              </a:pPr>
              <a:r>
                <a:rPr lang="en-US" sz="2000" dirty="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</a:rPr>
                <a:t>Extracted Year, Month and Day from </a:t>
              </a:r>
              <a:r>
                <a:rPr lang="en-US" sz="2000" err="1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</a:rPr>
                <a:t>DateTimeOfAccident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</a:rPr>
                <a:t>, and </a:t>
              </a:r>
              <a:r>
                <a:rPr lang="en-US" sz="2000" err="1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</a:rPr>
                <a:t>DateReported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  <a:ea typeface="Open Sans 2"/>
                  <a:cs typeface="Open Sans 2"/>
                </a:rPr>
                <a:t>.</a:t>
              </a:r>
            </a:p>
            <a:p>
              <a:pPr marL="518160" lvl="1" indent="-259080">
                <a:lnSpc>
                  <a:spcPts val="360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00000"/>
                  </a:solidFill>
                  <a:latin typeface="Open Sans 2 Bold"/>
                </a:rPr>
                <a:t>Visual Insight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: 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1036320" lvl="2" indent="-345440" algn="l">
                <a:lnSpc>
                  <a:spcPts val="3600"/>
                </a:lnSpc>
                <a:buFont typeface="Arial"/>
                <a:buChar char="⚬"/>
              </a:pP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Example table showing cleaned and processed data.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  <a:p>
              <a:pPr marL="1036320" lvl="2" indent="-345440" algn="l">
                <a:lnSpc>
                  <a:spcPts val="3600"/>
                </a:lnSpc>
                <a:buFont typeface="Arial"/>
                <a:buChar char="⚬"/>
              </a:pPr>
              <a:r>
                <a:rPr lang="en-US" sz="2000" err="1">
                  <a:solidFill>
                    <a:srgbClr val="000000"/>
                  </a:solidFill>
                  <a:latin typeface="Open Sans 2"/>
                </a:rPr>
                <a:t>Visualise</a:t>
              </a:r>
              <a:r>
                <a:rPr lang="en-US" sz="2000" dirty="0">
                  <a:solidFill>
                    <a:srgbClr val="000000"/>
                  </a:solidFill>
                  <a:latin typeface="Open Sans 2"/>
                </a:rPr>
                <a:t> the data distribution, skew, and correlation.</a:t>
              </a:r>
              <a:endParaRPr lang="en-US" sz="2000" dirty="0">
                <a:solidFill>
                  <a:srgbClr val="000000"/>
                </a:solidFill>
                <a:latin typeface="Open Sans 2"/>
                <a:ea typeface="Open Sans 2"/>
                <a:cs typeface="Open Sans 2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24039" y="578567"/>
            <a:ext cx="5330677" cy="9367240"/>
            <a:chOff x="0" y="0"/>
            <a:chExt cx="7107570" cy="12489654"/>
          </a:xfrm>
        </p:grpSpPr>
        <p:sp>
          <p:nvSpPr>
            <p:cNvPr id="7" name="Freeform 7"/>
            <p:cNvSpPr/>
            <p:nvPr/>
          </p:nvSpPr>
          <p:spPr>
            <a:xfrm>
              <a:off x="756497" y="790802"/>
              <a:ext cx="5594575" cy="11698852"/>
            </a:xfrm>
            <a:custGeom>
              <a:avLst/>
              <a:gdLst/>
              <a:ahLst/>
              <a:cxnLst/>
              <a:rect l="l" t="t" r="r" b="b"/>
              <a:pathLst>
                <a:path w="5594575" h="11698852">
                  <a:moveTo>
                    <a:pt x="0" y="0"/>
                  </a:moveTo>
                  <a:lnTo>
                    <a:pt x="5594575" y="0"/>
                  </a:lnTo>
                  <a:lnTo>
                    <a:pt x="5594575" y="11698852"/>
                  </a:lnTo>
                  <a:lnTo>
                    <a:pt x="0" y="11698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7107570" cy="590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ns 2 Bold"/>
                </a:rPr>
                <a:t>Investigate for Missing Values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2633884"/>
            <a:ext cx="6237312" cy="4691474"/>
            <a:chOff x="0" y="0"/>
            <a:chExt cx="8316417" cy="62552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316417" cy="3886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Open Sans 2 Bold"/>
                </a:rPr>
                <a:t>The Cost Estimation Model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85411"/>
              <a:ext cx="8316417" cy="206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Open Sans 2 Bold"/>
                </a:rPr>
                <a:t>Accurate cost estimation for claims using AI and Machine Learning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BD57941-7DBB-B7AD-89BA-80265A74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8" y="1028701"/>
            <a:ext cx="8229600" cy="82295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Claims Process with Data Science</dc:title>
  <cp:revision>124</cp:revision>
  <dcterms:created xsi:type="dcterms:W3CDTF">2006-08-16T00:00:00Z</dcterms:created>
  <dcterms:modified xsi:type="dcterms:W3CDTF">2024-06-04T12:33:01Z</dcterms:modified>
  <dc:identifier>DAGHD1IWzfc</dc:identifier>
</cp:coreProperties>
</file>